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20"/>
  </p:handoutMasterIdLst>
  <p:sldIdLst>
    <p:sldId id="257" r:id="rId3"/>
    <p:sldId id="467" r:id="rId4"/>
    <p:sldId id="344" r:id="rId6"/>
    <p:sldId id="917" r:id="rId7"/>
    <p:sldId id="918" r:id="rId8"/>
    <p:sldId id="342" r:id="rId9"/>
    <p:sldId id="464" r:id="rId10"/>
    <p:sldId id="459" r:id="rId11"/>
    <p:sldId id="460" r:id="rId12"/>
    <p:sldId id="461" r:id="rId13"/>
    <p:sldId id="462" r:id="rId14"/>
    <p:sldId id="463" r:id="rId15"/>
    <p:sldId id="465" r:id="rId16"/>
    <p:sldId id="455" r:id="rId17"/>
    <p:sldId id="456" r:id="rId18"/>
    <p:sldId id="352" r:id="rId19"/>
    <p:sldId id="473" r:id="rId20"/>
    <p:sldId id="474" r:id="rId21"/>
    <p:sldId id="475" r:id="rId22"/>
    <p:sldId id="356" r:id="rId23"/>
    <p:sldId id="393" r:id="rId24"/>
    <p:sldId id="636" r:id="rId25"/>
    <p:sldId id="355" r:id="rId26"/>
    <p:sldId id="395" r:id="rId27"/>
    <p:sldId id="396" r:id="rId28"/>
    <p:sldId id="476" r:id="rId29"/>
    <p:sldId id="477" r:id="rId30"/>
    <p:sldId id="580" r:id="rId31"/>
    <p:sldId id="599" r:id="rId32"/>
    <p:sldId id="581" r:id="rId33"/>
    <p:sldId id="582" r:id="rId34"/>
    <p:sldId id="583" r:id="rId35"/>
    <p:sldId id="585" r:id="rId36"/>
    <p:sldId id="584" r:id="rId37"/>
    <p:sldId id="586" r:id="rId38"/>
    <p:sldId id="587" r:id="rId39"/>
    <p:sldId id="588" r:id="rId40"/>
    <p:sldId id="589" r:id="rId41"/>
    <p:sldId id="637" r:id="rId42"/>
    <p:sldId id="638" r:id="rId43"/>
    <p:sldId id="593" r:id="rId44"/>
    <p:sldId id="594" r:id="rId45"/>
    <p:sldId id="595" r:id="rId46"/>
    <p:sldId id="596" r:id="rId47"/>
    <p:sldId id="598" r:id="rId48"/>
    <p:sldId id="601" r:id="rId49"/>
    <p:sldId id="592" r:id="rId50"/>
    <p:sldId id="600" r:id="rId51"/>
    <p:sldId id="297" r:id="rId52"/>
    <p:sldId id="641" r:id="rId53"/>
    <p:sldId id="640" r:id="rId54"/>
    <p:sldId id="317" r:id="rId55"/>
    <p:sldId id="643" r:id="rId56"/>
    <p:sldId id="318" r:id="rId57"/>
    <p:sldId id="685" r:id="rId58"/>
    <p:sldId id="687" r:id="rId59"/>
    <p:sldId id="688" r:id="rId60"/>
    <p:sldId id="696" r:id="rId61"/>
    <p:sldId id="697" r:id="rId62"/>
    <p:sldId id="689" r:id="rId63"/>
    <p:sldId id="690" r:id="rId64"/>
    <p:sldId id="695" r:id="rId65"/>
    <p:sldId id="691" r:id="rId66"/>
    <p:sldId id="693" r:id="rId67"/>
    <p:sldId id="692" r:id="rId68"/>
    <p:sldId id="698" r:id="rId69"/>
    <p:sldId id="694" r:id="rId70"/>
    <p:sldId id="699" r:id="rId71"/>
    <p:sldId id="713" r:id="rId72"/>
    <p:sldId id="714" r:id="rId73"/>
    <p:sldId id="715" r:id="rId74"/>
    <p:sldId id="716" r:id="rId75"/>
    <p:sldId id="719" r:id="rId76"/>
    <p:sldId id="720" r:id="rId77"/>
    <p:sldId id="721" r:id="rId78"/>
    <p:sldId id="700" r:id="rId79"/>
    <p:sldId id="701" r:id="rId80"/>
    <p:sldId id="704" r:id="rId81"/>
    <p:sldId id="722" r:id="rId82"/>
    <p:sldId id="705" r:id="rId83"/>
    <p:sldId id="706" r:id="rId84"/>
    <p:sldId id="707" r:id="rId85"/>
    <p:sldId id="771" r:id="rId86"/>
    <p:sldId id="749" r:id="rId87"/>
    <p:sldId id="723" r:id="rId88"/>
    <p:sldId id="708" r:id="rId89"/>
    <p:sldId id="709" r:id="rId90"/>
    <p:sldId id="710" r:id="rId91"/>
    <p:sldId id="772" r:id="rId92"/>
    <p:sldId id="711" r:id="rId93"/>
    <p:sldId id="750" r:id="rId94"/>
    <p:sldId id="773" r:id="rId95"/>
    <p:sldId id="774" r:id="rId96"/>
    <p:sldId id="776" r:id="rId97"/>
    <p:sldId id="782" r:id="rId98"/>
    <p:sldId id="777" r:id="rId99"/>
    <p:sldId id="778" r:id="rId100"/>
    <p:sldId id="779" r:id="rId101"/>
    <p:sldId id="780" r:id="rId102"/>
    <p:sldId id="781" r:id="rId103"/>
    <p:sldId id="686" r:id="rId104"/>
    <p:sldId id="321" r:id="rId105"/>
    <p:sldId id="322" r:id="rId106"/>
    <p:sldId id="324" r:id="rId107"/>
    <p:sldId id="330" r:id="rId108"/>
    <p:sldId id="326" r:id="rId109"/>
    <p:sldId id="327" r:id="rId110"/>
    <p:sldId id="341" r:id="rId111"/>
    <p:sldId id="331" r:id="rId112"/>
    <p:sldId id="338" r:id="rId113"/>
    <p:sldId id="339" r:id="rId114"/>
    <p:sldId id="337" r:id="rId115"/>
    <p:sldId id="325" r:id="rId116"/>
    <p:sldId id="260" r:id="rId117"/>
    <p:sldId id="916" r:id="rId118"/>
    <p:sldId id="258" r:id="rId119"/>
  </p:sldIdLst>
  <p:sldSz cx="12192000" cy="6858000"/>
  <p:notesSz cx="6858000" cy="9144000"/>
  <p:custDataLst>
    <p:tags r:id="rId12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5" Type="http://schemas.openxmlformats.org/officeDocument/2006/relationships/tags" Target="tags/tag1.xml"/><Relationship Id="rId124" Type="http://schemas.openxmlformats.org/officeDocument/2006/relationships/commentAuthors" Target="commentAuthors.xml"/><Relationship Id="rId123" Type="http://schemas.openxmlformats.org/officeDocument/2006/relationships/tableStyles" Target="tableStyles.xml"/><Relationship Id="rId122" Type="http://schemas.openxmlformats.org/officeDocument/2006/relationships/viewProps" Target="viewProps.xml"/><Relationship Id="rId121" Type="http://schemas.openxmlformats.org/officeDocument/2006/relationships/presProps" Target="presProps.xml"/><Relationship Id="rId120" Type="http://schemas.openxmlformats.org/officeDocument/2006/relationships/handoutMaster" Target="handoutMasters/handoutMaster1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2.png"/><Relationship Id="rId3" Type="http://schemas.openxmlformats.org/officeDocument/2006/relationships/image" Target="../media/image61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4.png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6.png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8.png"/><Relationship Id="rId3" Type="http://schemas.openxmlformats.org/officeDocument/2006/relationships/image" Target="../media/image6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37.png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 smtClean="0">
                <a:ea typeface="宋体" pitchFamily="2" charset="-122"/>
                <a:sym typeface="+mn-ea"/>
              </a:rPr>
              <a:t>下一次分享可能会讲：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billd-html-webpack-plugin</a:t>
            </a:r>
            <a:endParaRPr lang="en-US" altLang="zh-CN" sz="30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看名字可以猜出来它是一个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插件，但实际上它是一个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vite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nuxt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rollup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插件的集合体。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api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来实现这件事。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000" b="1" dirty="0" smtClean="0">
                <a:ea typeface="宋体" pitchFamily="2" charset="-122"/>
                <a:sym typeface="+mn-ea"/>
              </a:rPr>
              <a:t>感兴趣的可以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先去看看源码：https://github.com/galaxy-s10/billd-html-webpack-plugin</a:t>
            </a:r>
            <a:endParaRPr lang="zh-CN" altLang="en-US" sz="2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总结：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可以看出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是最早开源出来的，那么就看看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也的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的确确被后人借鉴，所有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实现基本都一样）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965518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最早有按需加载记录的版本</a:t>
            </a: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，此时是2015 年 11 月 19 日。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这个版本的官网：</a:t>
            </a:r>
            <a:r>
              <a:rPr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https://010x.ant.design</a:t>
            </a: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github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之前，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是不支持按需加载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的！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0.9x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官网：https://09x.ant.design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735" y="1463675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3180" y="1576070"/>
            <a:ext cx="5532120" cy="43484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可以看到，虽然最早在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版本，也就是2015 年 11 月 19 日，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 {Button} from 'antd'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）来写。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ant-design0.10.0到0.11.0之间并不是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因为进行了某种破坏性更新，而是因为在ant-design的0.10.0版本发布的同时，ant-design创建babel-plugin-antd仓库（也就是现在的babel-plugin-import），然后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版本的时候，就首次推荐使用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，直至到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版本后，才发布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版本，并且改名成babel-plugin-import，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以前，其实主要是为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antd-mobile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服务的，后面才扩展成更为通用的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上看，最老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版本就支持了导入样式），当然了实际源码里肯定是增加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了很多优化和边界处理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讲了那么多按需加载插件相关的历史，那么说下为什么需要这个插件，他解决了什么问题，意义是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什么：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不需要通过特定的写法就能达到按需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提高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了编译速度（用了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就只会引入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，而不会引入整个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此时是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年，还是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webpack3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的时代，没有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才开始有的东西，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年发布）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验证：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不需要通过特定的写法就能达到按需加载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2.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提高了编译速度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478915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b="1" dirty="0" smtClean="0">
                <a:solidFill>
                  <a:schemeClr val="tx1"/>
                </a:solidFill>
                <a:ea typeface="宋体" pitchFamily="2" charset="-122"/>
              </a:rPr>
              <a:t>环境：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vuecli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5(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基于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webpack5)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+ant-design-vue1.3.2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(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没有使用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b="1" dirty="0" smtClean="0">
                <a:solidFill>
                  <a:schemeClr val="tx1"/>
                </a:solidFill>
                <a:ea typeface="宋体" pitchFamily="2" charset="-122"/>
              </a:rPr>
              <a:t>在同样环境，只有入口文件不一样的情况下，两者的打包情况是否一样：</a:t>
            </a:r>
            <a:endParaRPr lang="zh-CN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：一样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：不一样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138363"/>
            <a:ext cx="9483725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一次。）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4360" y="132588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打包体积比之前没使用的时候小了非常多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验证：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3.webpack4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中的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b="1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b="1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b="1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</a:t>
            </a: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是dist/antd.min.js的问题，</a:t>
            </a:r>
            <a:endParaRPr lang="zh-CN" altLang="en-US" sz="2400" b="1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到了</a:t>
            </a:r>
            <a:r>
              <a:rPr lang="en-US" altLang="zh-CN" sz="2400" b="1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b="1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b="1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92170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449705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14145" y="890270"/>
            <a:ext cx="9725660" cy="44913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要么不分享，既然分享了，就得让大家尽可能全面的了解（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掌握）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babel-plugin-import。这样其实是没什么意义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理由：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不应该本末倒置。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js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语法。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b="1" dirty="0" smtClean="0"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b="1" dirty="0" smtClean="0">
                <a:latin typeface="+mn-ea"/>
                <a:cs typeface="+mn-ea"/>
                <a:sym typeface="+mn-ea"/>
              </a:rPr>
              <a:t>的时候，没有使用</a:t>
            </a:r>
            <a:r>
              <a:rPr lang="zh-CN" altLang="en-US" sz="2400" b="1" dirty="0" smtClean="0">
                <a:latin typeface="+mn-ea"/>
                <a:cs typeface="+mn-ea"/>
                <a:sym typeface="+mn-ea"/>
              </a:rPr>
              <a:t>babel-plugin-import插件，也能实现按需加载打包效果</a:t>
            </a:r>
            <a:endParaRPr lang="zh-CN" altLang="en-US" sz="2400" b="1" dirty="0" smtClean="0"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b="1" dirty="0" smtClean="0"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b="1" dirty="0" smtClean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额外再提一下刚刚的入口文件不一样，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它意味着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什么？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在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1.3.4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版本以前，入口文件是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import {Button} from 'ant-design-vue'，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这样你引入的就是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版本（并且还是压缩版的）里面的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Button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，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是包含所有组件的，基本上你没办法</a:t>
            </a:r>
            <a:r>
              <a:rPr lang="zh-CN" altLang="en-US" sz="28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进行调试源码</a:t>
            </a:r>
            <a:endParaRPr lang="zh-CN" altLang="en-US" sz="28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怎么证明就是用的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版本？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热更新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可以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看到在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1.3.4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版本以前，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入口文件是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import {Button} from 'ant-design-vue'，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这样你引入的就是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版本（并且还是压缩版的）里面的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Button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，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因此，在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1.3.4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import {Button} from 'ant-design-vue'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这样写，就可以修改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ant-design-vue/lib/button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的源码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进行调试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注意：现在说的调试都是在编译好的代码里面调试，虽然相比直接调试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的（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dist/antd.min.js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）友好很多，但最好调试办法还是拉对应仓库的源代码下来然后用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yarn link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之类软连接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进行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调试。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008380" y="434276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shopify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），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建议多看几遍理解</a:t>
            </a:r>
            <a:endParaRPr lang="zh-CN" altLang="en-US" sz="24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再次总结：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在babel-plugin-import的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0.5.0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版本的时候（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8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月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8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插件支持按需加载了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现在是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2023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年，来实现一下迷你版的按需加载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实现迷你版的按需加载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的基础上造轮子简单很多，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babel-plugin-component（直接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14145" y="1908493"/>
            <a:ext cx="9574530" cy="2121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Font typeface="Arial" panose="020B0604020202020204" pitchFamily="34" charset="0"/>
              <a:buNone/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看完后，你可能会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学到什么：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网上搜不到的有关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善用第三方库提供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的类型定义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能实现一个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AutoNum type="arabicPeriod"/>
            </a:pP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AutoNum type="arabicPeriod"/>
            </a:pP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177540" y="1915160"/>
            <a:ext cx="655447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看，好像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它只是单纯的转换了下路径以及处理了下路径转换后的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引用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那babel-plugin-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为什么要这么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做？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看看组件库的实际编译前和编译后的源码就知道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组件源码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224915"/>
            <a:ext cx="8288020" cy="51187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sz="20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组件编译后的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es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模块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8025" y="113855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sz="20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组件编译后的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模块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24025"/>
            <a:ext cx="9390380" cy="36766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里的代码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组件其实的入口文件其实可以理解为就是导出了AlertProps和Alert这两个对象</a:t>
            </a:r>
            <a:endParaRPr lang="en-US" alt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77620" y="1010920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知道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。</a:t>
            </a: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bebel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开发：https://babeljs.io/docs/en/plugins#plugin-development</a:t>
            </a: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 插件手册：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https://github.com/jamiebuilds/babel-handbook/blob/master/translations/zh-Hans/plugin-handbook.md</a:t>
            </a: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《编程人生》</a:t>
            </a:r>
            <a:endParaRPr lang="zh-CN" altLang="en-US" sz="2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这里直接总结，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插件其实就是一个函数，这个函数返回一个对象，按需加载插件最核心的就是这个对象的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。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依赖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要想做到这个，首先得了解抽象语法树（Abstract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 S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yntax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 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ree，缩写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就是AST）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	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b="1" dirty="0" smtClean="0">
                <a:solidFill>
                  <a:schemeClr val="tx1"/>
                </a:solidFill>
                <a:ea typeface="宋体" pitchFamily="2" charset="-122"/>
              </a:rPr>
              <a:t>ps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sz="2000" b="1" dirty="0" smtClean="0">
                <a:solidFill>
                  <a:schemeClr val="tx1"/>
                </a:solidFill>
                <a:ea typeface="宋体" pitchFamily="2" charset="-122"/>
              </a:rPr>
              <a:t>Babel 使用一个基于 ESTree 并修改过的 AST</a:t>
            </a:r>
            <a:r>
              <a:rPr lang="zh-CN" sz="2000" b="1" dirty="0" smtClean="0">
                <a:solidFill>
                  <a:schemeClr val="tx1"/>
                </a:solidFill>
                <a:ea typeface="宋体" pitchFamily="2" charset="-122"/>
              </a:rPr>
              <a:t>，其实</a:t>
            </a:r>
            <a:r>
              <a:rPr lang="zh-CN" sz="2000" b="1" dirty="0" smtClean="0">
                <a:solidFill>
                  <a:schemeClr val="tx1"/>
                </a:solidFill>
                <a:ea typeface="宋体" pitchFamily="2" charset="-122"/>
              </a:rPr>
              <a:t>就是Acorn</a:t>
            </a:r>
            <a:endParaRPr lang="zh-CN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2095" y="53975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将之前代码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进行解析：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847340" y="6102350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1645" y="1115060"/>
            <a:ext cx="8728710" cy="47707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可以看到基本所有东西都能给你解析，那么，我们在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插件里怎么获取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/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修改这些数据呢，答案其实就是操作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visitor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endParaRPr lang="zh-CN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b="1" dirty="0" smtClean="0">
                <a:ea typeface="宋体" pitchFamily="2" charset="-122"/>
                <a:sym typeface="+mn-ea"/>
              </a:rPr>
              <a:t>具体的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操作看这里：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sz="3000" b="1" dirty="0" smtClean="0">
                <a:ea typeface="宋体" pitchFamily="2" charset="-122"/>
                <a:sym typeface="+mn-ea"/>
              </a:rPr>
              <a:t>https://github.com/jamiebuilds/babel-handbook/blob/master/translations/zh-Hans/plugin-handbook.md#visitors访问者</a:t>
            </a:r>
            <a:endParaRPr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endParaRPr lang="zh-CN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997585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这里我个人总结一下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，其实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就是每个文件（可以理解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为一个文件其实就是一个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ast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节点）都会进入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一次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我们希望将</a:t>
            </a:r>
            <a:r>
              <a:rPr sz="3000" b="1" dirty="0" smtClean="0">
                <a:ea typeface="宋体" pitchFamily="2" charset="-122"/>
                <a:sym typeface="+mn-ea"/>
              </a:rPr>
              <a:t>import { Alert } from 'ant-design-vue';</a:t>
            </a:r>
            <a:r>
              <a:rPr lang="zh-CN" sz="3000" b="1" dirty="0" smtClean="0">
                <a:ea typeface="宋体" pitchFamily="2" charset="-122"/>
                <a:sym typeface="+mn-ea"/>
              </a:rPr>
              <a:t>替换成import Alert from 'ant-design-vue/lib/alert';首先就得找到</a:t>
            </a:r>
            <a:r>
              <a:rPr sz="3000" b="1" dirty="0" smtClean="0">
                <a:ea typeface="宋体" pitchFamily="2" charset="-122"/>
                <a:sym typeface="+mn-ea"/>
              </a:rPr>
              <a:t>import</a:t>
            </a:r>
            <a:r>
              <a:rPr lang="zh-CN" sz="3000" b="1" dirty="0" smtClean="0">
                <a:ea typeface="宋体" pitchFamily="2" charset="-122"/>
                <a:sym typeface="+mn-ea"/>
              </a:rPr>
              <a:t>这个语句，直接在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里面定义一个ImportDeclaration方法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即可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先看看几个流行的组件库的开源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时间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704850"/>
            <a:ext cx="9390380" cy="7766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先引入我们的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4595" y="1384935"/>
            <a:ext cx="10184765" cy="44862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智能提示类型还是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很好用的，减少了很多查文档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/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百度花费的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时间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635" y="890905"/>
            <a:ext cx="7806055" cy="50768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7695" y="1162050"/>
            <a:ext cx="7176770" cy="48304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8650" y="1296670"/>
            <a:ext cx="7578725" cy="4625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3110" y="1167765"/>
            <a:ext cx="7905750" cy="45231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5330" y="100965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执行打包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看一看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3570" y="372745"/>
            <a:ext cx="7120255" cy="6202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7708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可以看到，确实使用了我们写的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插件，也打印了一些我们需要的东西，那为什么要这样写？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主要是因为有类型提示，随便打印一些类型提示的东西就能发现，它里面的东西其实就是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ast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解析的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东西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2759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那么知道了这样写可以拿到我们要的东西后，我们其实可以直接将这个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替换成ant-design-vue/lib/alert，但是，这有个问题，就是不能将{ Alert }替换成Alert，因此实际做法并不是单纯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的替换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51305"/>
            <a:ext cx="9390380" cy="35547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这里我先说一下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核心要做什么，以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，收集所有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，将所有用到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的东西进行处理（其实就是添加对应的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，就往这个文件添加一个import Alert from 'ant-design-vue/lib/alert';节点）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将收集到的所有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477645"/>
            <a:ext cx="8747125" cy="462470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3774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应该在什么时候删除所有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88540" y="54991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怎么删除节点：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41010"/>
            <a:ext cx="10271760" cy="1018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https://github.com/jamiebuilds/babel-handbook/blob/master/translations/zh-Hans/plugin-handbook.md#toc-removing-a-node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1125" y="117157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509905" y="1124585"/>
            <a:ext cx="3582035" cy="3642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因此，可以在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的根节点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exit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的时候，将收集到的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节点删除，因为此时一定是处理完了所有操作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了。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7215" y="953135"/>
            <a:ext cx="7492365" cy="5172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7095" y="1263650"/>
            <a:ext cx="7440295" cy="47618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3774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大概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0945" y="1232535"/>
            <a:ext cx="7230110" cy="4869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38225"/>
            <a:ext cx="9390380" cy="478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此时，收集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antd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节点和删除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antd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节点已经完成了，还剩下一个最核心（且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繁琐）的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操作。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 { Alert } from 'ant-design-vue';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你把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删了，那么下面的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console.log(Alert)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用到了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Alert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，你得把这个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Alert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给我补回来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才行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53540" y="56642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那么现在就开始给它补回来，先看看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结构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210310"/>
            <a:ext cx="9252585" cy="5133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83439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知道了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的结果后，我们可以得到以下大致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8260" y="1478280"/>
            <a:ext cx="6438900" cy="44367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129030"/>
            <a:ext cx="9390380" cy="2770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怎么补，首先需要介绍一个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@babel/helper-module-imports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以及它的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ts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定义：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@types/babel__helper-module-imports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618615" y="4831715"/>
            <a:ext cx="9390380" cy="1149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官网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文档：https://babel.dev/docs/babel-helper-module-imports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2850" y="125730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597535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681605" y="612140"/>
            <a:ext cx="60432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576195" y="5046980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返回的是一个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576195" y="860425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我们需要插入</a:t>
            </a:r>
            <a:r>
              <a:rPr lang="zh-CN" altLang="en-US" b="1" dirty="0" smtClean="0">
                <a:ea typeface="宋体" pitchFamily="2" charset="-122"/>
                <a:sym typeface="+mn-ea"/>
              </a:rPr>
              <a:t>import Alert from 'ant-design-vue/lib/alert'，从上面的官网文档得知，我们需要使用</a:t>
            </a:r>
            <a:r>
              <a:rPr lang="en-US"/>
              <a:t>addDefault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896110"/>
            <a:ext cx="8745855" cy="2797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576195" y="114681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因此这里可以直接上改造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12651</Words>
  <Application>WPS 演示</Application>
  <PresentationFormat>宽屏</PresentationFormat>
  <Paragraphs>827</Paragraphs>
  <Slides>116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116</vt:i4>
      </vt:variant>
    </vt:vector>
  </HeadingPairs>
  <TitlesOfParts>
    <vt:vector size="131" baseType="lpstr">
      <vt:lpstr>Arial</vt:lpstr>
      <vt:lpstr>宋体</vt:lpstr>
      <vt:lpstr>Wingdings</vt:lpstr>
      <vt:lpstr>微软雅黑</vt:lpstr>
      <vt:lpstr>汉仪旗黑</vt:lpstr>
      <vt:lpstr>Calibri</vt:lpstr>
      <vt:lpstr>黑体</vt:lpstr>
      <vt:lpstr>Helvetica Neue</vt:lpstr>
      <vt:lpstr>宋体</vt:lpstr>
      <vt:lpstr>Arial Unicode MS</vt:lpstr>
      <vt:lpstr>汉仪书宋二KW</vt:lpstr>
      <vt:lpstr>汉仪中黑KW</vt:lpstr>
      <vt:lpstr>Calibri</vt:lpstr>
      <vt:lpstr>微软雅黑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592</cp:revision>
  <dcterms:created xsi:type="dcterms:W3CDTF">2023-03-08T16:29:19Z</dcterms:created>
  <dcterms:modified xsi:type="dcterms:W3CDTF">2023-03-08T16:29:19Z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